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381" r:id="rId3"/>
    <p:sldId id="382" r:id="rId4"/>
    <p:sldId id="383" r:id="rId5"/>
    <p:sldId id="385" r:id="rId6"/>
    <p:sldId id="384" r:id="rId7"/>
    <p:sldId id="386" r:id="rId8"/>
    <p:sldId id="387" r:id="rId9"/>
    <p:sldId id="389" r:id="rId10"/>
    <p:sldId id="388" r:id="rId11"/>
    <p:sldId id="390" r:id="rId12"/>
    <p:sldId id="391" r:id="rId13"/>
    <p:sldId id="392" r:id="rId14"/>
    <p:sldId id="394" r:id="rId15"/>
    <p:sldId id="395" r:id="rId16"/>
    <p:sldId id="393" r:id="rId17"/>
    <p:sldId id="396" r:id="rId18"/>
    <p:sldId id="379" r:id="rId19"/>
    <p:sldId id="380" r:id="rId2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3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99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2467" autoAdjust="0"/>
  </p:normalViewPr>
  <p:slideViewPr>
    <p:cSldViewPr snapToGrid="0">
      <p:cViewPr varScale="1">
        <p:scale>
          <a:sx n="76" d="100"/>
          <a:sy n="76" d="100"/>
        </p:scale>
        <p:origin x="67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2D367-8DC2-4712-9A6A-9534AAD095F8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91710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2D367-8DC2-4712-9A6A-9534AAD095F8}" type="slidenum">
              <a:rPr lang="hr-HR" smtClean="0"/>
              <a:t>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4702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2D367-8DC2-4712-9A6A-9534AAD095F8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42484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2D367-8DC2-4712-9A6A-9534AAD095F8}" type="slidenum">
              <a:rPr lang="hr-HR" smtClean="0"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77531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4c3cd197-6f47-499b-8510-fa81e51a252a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4c3cd197-6f47-499b-8510-fa81e51a252a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-sfera.hr/dodatni-digitalni-sadrzaji/4c3cd197-6f47-499b-8510-fa81e51a252a/assets/audio/60_dr_clifford.mp3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 fontScale="90000"/>
          </a:bodyPr>
          <a:lstStyle/>
          <a:p>
            <a:r>
              <a:rPr lang="hr-HR" sz="6600" b="1">
                <a:solidFill>
                  <a:srgbClr val="FF0000"/>
                </a:solidFill>
              </a:rPr>
              <a:t>UNIT 8: </a:t>
            </a:r>
            <a:br>
              <a:rPr lang="hr-HR" sz="6600" b="1">
                <a:solidFill>
                  <a:srgbClr val="FF0000"/>
                </a:solidFill>
              </a:rPr>
            </a:br>
            <a:r>
              <a:rPr lang="hr-HR" sz="6600" b="1">
                <a:solidFill>
                  <a:srgbClr val="FF0000"/>
                </a:solidFill>
              </a:rPr>
              <a:t>Fit and healthy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83941" y="3216790"/>
            <a:ext cx="6964347" cy="1655762"/>
          </a:xfrm>
        </p:spPr>
        <p:txBody>
          <a:bodyPr>
            <a:normAutofit/>
          </a:bodyPr>
          <a:lstStyle/>
          <a:p>
            <a:r>
              <a:rPr lang="hr-HR" sz="6600"/>
              <a:t>Andy’s week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02E0323-6BD0-4A95-A801-C642ED971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90"/>
            <a:ext cx="4953837" cy="6837578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7F37366-AE3A-460E-906F-7C04CDB8CF06}"/>
              </a:ext>
            </a:extLst>
          </p:cNvPr>
          <p:cNvSpPr txBox="1"/>
          <p:nvPr/>
        </p:nvSpPr>
        <p:spPr>
          <a:xfrm>
            <a:off x="5154805" y="191198"/>
            <a:ext cx="605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Go to page 131 in your book.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3AEE6275-0026-4EA8-9A02-9AEB481E7F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377" y="3245188"/>
            <a:ext cx="6890243" cy="3421614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AA73BC61-4DB7-4680-BD8F-CC821E980F24}"/>
              </a:ext>
            </a:extLst>
          </p:cNvPr>
          <p:cNvSpPr txBox="1"/>
          <p:nvPr/>
        </p:nvSpPr>
        <p:spPr>
          <a:xfrm>
            <a:off x="6229978" y="1728595"/>
            <a:ext cx="31652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Tom intervjuira Sama. U parovima i po ulogama uvježbaj čitati intervju. </a:t>
            </a:r>
          </a:p>
        </p:txBody>
      </p:sp>
    </p:spTree>
    <p:extLst>
      <p:ext uri="{BB962C8B-B14F-4D97-AF65-F5344CB8AC3E}">
        <p14:creationId xmlns:p14="http://schemas.microsoft.com/office/powerpoint/2010/main" val="132579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90F02371-3DB4-4ACF-BEC2-D14660390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0"/>
            <a:ext cx="11972925" cy="321945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6623D94-3BCD-4D8C-9886-885A8A55C432}"/>
              </a:ext>
            </a:extLst>
          </p:cNvPr>
          <p:cNvSpPr txBox="1"/>
          <p:nvPr/>
        </p:nvSpPr>
        <p:spPr>
          <a:xfrm>
            <a:off x="109538" y="3429000"/>
            <a:ext cx="64721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What’s the first word in each of the questions?</a:t>
            </a:r>
          </a:p>
          <a:p>
            <a:r>
              <a:rPr lang="hr-HR" sz="2400" i="1"/>
              <a:t>Koja je prva riječ u svakom pitanju?</a:t>
            </a:r>
          </a:p>
          <a:p>
            <a:endParaRPr lang="hr-HR" sz="2400" i="1"/>
          </a:p>
          <a:p>
            <a:r>
              <a:rPr lang="hr-HR" sz="2400"/>
              <a:t>What’s the second word in each of the questions?</a:t>
            </a:r>
          </a:p>
          <a:p>
            <a:r>
              <a:rPr lang="hr-HR" sz="2400" i="1"/>
              <a:t>Koja je druga riječ u svakom pitanju?</a:t>
            </a:r>
          </a:p>
          <a:p>
            <a:endParaRPr lang="hr-HR" sz="2400"/>
          </a:p>
          <a:p>
            <a:r>
              <a:rPr lang="hr-HR" sz="2400"/>
              <a:t>And the third?</a:t>
            </a:r>
          </a:p>
          <a:p>
            <a:r>
              <a:rPr lang="hr-HR" sz="2400" i="1"/>
              <a:t>Koja je treća?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25952258-F200-42B1-A746-4EFE477D60BF}"/>
              </a:ext>
            </a:extLst>
          </p:cNvPr>
          <p:cNvSpPr txBox="1"/>
          <p:nvPr/>
        </p:nvSpPr>
        <p:spPr>
          <a:xfrm>
            <a:off x="6873073" y="3547068"/>
            <a:ext cx="4190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Did.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9A2B845E-6037-4F22-B5FE-8348C624208C}"/>
              </a:ext>
            </a:extLst>
          </p:cNvPr>
          <p:cNvSpPr txBox="1"/>
          <p:nvPr/>
        </p:nvSpPr>
        <p:spPr>
          <a:xfrm>
            <a:off x="6873073" y="4651199"/>
            <a:ext cx="4190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You (subjekt).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2A163BE-96B5-4CA1-A0A8-93E1B27FEB4E}"/>
              </a:ext>
            </a:extLst>
          </p:cNvPr>
          <p:cNvSpPr txBox="1"/>
          <p:nvPr/>
        </p:nvSpPr>
        <p:spPr>
          <a:xfrm>
            <a:off x="6873073" y="5741932"/>
            <a:ext cx="41901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The verb in the infinitive (glagol u infinitivu).</a:t>
            </a:r>
          </a:p>
        </p:txBody>
      </p:sp>
    </p:spTree>
    <p:extLst>
      <p:ext uri="{BB962C8B-B14F-4D97-AF65-F5344CB8AC3E}">
        <p14:creationId xmlns:p14="http://schemas.microsoft.com/office/powerpoint/2010/main" val="33067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932667E4-43B4-4F75-94E0-E91228F9E4E8}"/>
              </a:ext>
            </a:extLst>
          </p:cNvPr>
          <p:cNvSpPr txBox="1"/>
          <p:nvPr/>
        </p:nvSpPr>
        <p:spPr>
          <a:xfrm>
            <a:off x="2845358" y="1065127"/>
            <a:ext cx="65012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00B0F0"/>
                </a:solidFill>
              </a:rPr>
              <a:t>You</a:t>
            </a:r>
            <a:r>
              <a:rPr lang="hr-HR" sz="2400"/>
              <a:t> watch</a:t>
            </a:r>
            <a:r>
              <a:rPr lang="hr-HR" sz="2400">
                <a:solidFill>
                  <a:srgbClr val="FF0000"/>
                </a:solidFill>
              </a:rPr>
              <a:t>ed</a:t>
            </a:r>
            <a:r>
              <a:rPr lang="hr-HR" sz="2400"/>
              <a:t> a good film yesterday.</a:t>
            </a:r>
          </a:p>
          <a:p>
            <a:endParaRPr lang="hr-HR" sz="2400"/>
          </a:p>
          <a:p>
            <a:r>
              <a:rPr lang="hr-HR" sz="2400">
                <a:solidFill>
                  <a:srgbClr val="FF0000"/>
                </a:solidFill>
              </a:rPr>
              <a:t>Did</a:t>
            </a:r>
            <a:r>
              <a:rPr lang="hr-HR" sz="2400"/>
              <a:t> </a:t>
            </a:r>
            <a:r>
              <a:rPr lang="hr-HR" sz="2400">
                <a:solidFill>
                  <a:srgbClr val="00B0F0"/>
                </a:solidFill>
              </a:rPr>
              <a:t>you</a:t>
            </a:r>
            <a:r>
              <a:rPr lang="hr-HR" sz="2400"/>
              <a:t> </a:t>
            </a:r>
            <a:r>
              <a:rPr lang="hr-HR" sz="2400" u="sng"/>
              <a:t>watch</a:t>
            </a:r>
            <a:r>
              <a:rPr lang="hr-HR" sz="2400"/>
              <a:t> a good film yesterday?</a:t>
            </a:r>
          </a:p>
          <a:p>
            <a:endParaRPr lang="hr-HR" sz="2400"/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1D9F5BB2-D14D-430F-BDC0-94C5D77718EA}"/>
              </a:ext>
            </a:extLst>
          </p:cNvPr>
          <p:cNvSpPr txBox="1"/>
          <p:nvPr/>
        </p:nvSpPr>
        <p:spPr>
          <a:xfrm>
            <a:off x="1205803" y="2995198"/>
            <a:ext cx="92846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Pitanja u prošlom glagolskom vremenu postavljamo na sljedeći način:</a:t>
            </a:r>
          </a:p>
          <a:p>
            <a:endParaRPr lang="hr-HR" sz="2400" i="1"/>
          </a:p>
          <a:p>
            <a:r>
              <a:rPr lang="hr-HR" sz="2400" b="1">
                <a:solidFill>
                  <a:srgbClr val="FF0000"/>
                </a:solidFill>
              </a:rPr>
              <a:t>Did</a:t>
            </a:r>
            <a:r>
              <a:rPr lang="hr-HR" sz="2400" b="1"/>
              <a:t> + </a:t>
            </a:r>
            <a:r>
              <a:rPr lang="hr-HR" sz="2400" b="1">
                <a:solidFill>
                  <a:srgbClr val="00B0F0"/>
                </a:solidFill>
              </a:rPr>
              <a:t>subject</a:t>
            </a:r>
            <a:r>
              <a:rPr lang="hr-HR" sz="2400" b="1"/>
              <a:t> + </a:t>
            </a:r>
            <a:r>
              <a:rPr lang="hr-HR" sz="2400" b="1" u="sng"/>
              <a:t>verb in the infinitive </a:t>
            </a:r>
            <a:r>
              <a:rPr lang="hr-HR" sz="2400" b="1"/>
              <a:t>(without the suffix –d or –ed)</a:t>
            </a:r>
          </a:p>
          <a:p>
            <a:r>
              <a:rPr lang="hr-HR" sz="2400" i="1"/>
              <a:t>Did + subjekt + glagol u infinitivu (bez nastavka –d ili –ed</a:t>
            </a:r>
            <a:r>
              <a:rPr lang="hr-HR" sz="2400"/>
              <a:t>).</a:t>
            </a:r>
            <a:endParaRPr lang="hr-HR" sz="2400" i="1"/>
          </a:p>
        </p:txBody>
      </p:sp>
    </p:spTree>
    <p:extLst>
      <p:ext uri="{BB962C8B-B14F-4D97-AF65-F5344CB8AC3E}">
        <p14:creationId xmlns:p14="http://schemas.microsoft.com/office/powerpoint/2010/main" val="351874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90F02371-3DB4-4ACF-BEC2-D14660390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0"/>
            <a:ext cx="11972925" cy="321945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6623D94-3BCD-4D8C-9886-885A8A55C432}"/>
              </a:ext>
            </a:extLst>
          </p:cNvPr>
          <p:cNvSpPr txBox="1"/>
          <p:nvPr/>
        </p:nvSpPr>
        <p:spPr>
          <a:xfrm>
            <a:off x="109538" y="3429000"/>
            <a:ext cx="64721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Look at the answers. What does the word ”didn’t” consist of?</a:t>
            </a:r>
          </a:p>
          <a:p>
            <a:r>
              <a:rPr lang="hr-HR" sz="2400"/>
              <a:t>Pogledaj odgovore. Koji su sastavni dijelovi riječi „didn’t”?</a:t>
            </a:r>
          </a:p>
          <a:p>
            <a:endParaRPr lang="hr-HR" sz="2400" i="1"/>
          </a:p>
          <a:p>
            <a:r>
              <a:rPr lang="hr-HR" sz="2400"/>
              <a:t>When do we use it? </a:t>
            </a:r>
          </a:p>
          <a:p>
            <a:r>
              <a:rPr lang="hr-HR" sz="2400" i="1"/>
              <a:t>Čemu ona služi?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25952258-F200-42B1-A746-4EFE477D60BF}"/>
              </a:ext>
            </a:extLst>
          </p:cNvPr>
          <p:cNvSpPr txBox="1"/>
          <p:nvPr/>
        </p:nvSpPr>
        <p:spPr>
          <a:xfrm>
            <a:off x="6873073" y="3547068"/>
            <a:ext cx="4190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Did + not.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9A2B845E-6037-4F22-B5FE-8348C624208C}"/>
              </a:ext>
            </a:extLst>
          </p:cNvPr>
          <p:cNvSpPr txBox="1"/>
          <p:nvPr/>
        </p:nvSpPr>
        <p:spPr>
          <a:xfrm>
            <a:off x="3928906" y="4864614"/>
            <a:ext cx="7630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We use it in negative sentences to say that someone didn’t do something. </a:t>
            </a:r>
          </a:p>
          <a:p>
            <a:r>
              <a:rPr lang="hr-HR" sz="2400" i="1">
                <a:solidFill>
                  <a:srgbClr val="FF0000"/>
                </a:solidFill>
              </a:rPr>
              <a:t>Koristimo je u niječnim rečenicama i odgovorima kad želimo reći da netko nešto nije učinio.</a:t>
            </a:r>
            <a:endParaRPr lang="hr-HR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02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932667E4-43B4-4F75-94E0-E91228F9E4E8}"/>
              </a:ext>
            </a:extLst>
          </p:cNvPr>
          <p:cNvSpPr txBox="1"/>
          <p:nvPr/>
        </p:nvSpPr>
        <p:spPr>
          <a:xfrm>
            <a:off x="2845358" y="231113"/>
            <a:ext cx="65012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00B0F0"/>
                </a:solidFill>
              </a:rPr>
              <a:t>You</a:t>
            </a:r>
            <a:r>
              <a:rPr lang="hr-HR" sz="2400"/>
              <a:t> watch</a:t>
            </a:r>
            <a:r>
              <a:rPr lang="hr-HR" sz="2400">
                <a:solidFill>
                  <a:srgbClr val="FF0000"/>
                </a:solidFill>
              </a:rPr>
              <a:t>ed</a:t>
            </a:r>
            <a:r>
              <a:rPr lang="hr-HR" sz="2400"/>
              <a:t> a good film yesterday.</a:t>
            </a:r>
          </a:p>
          <a:p>
            <a:endParaRPr lang="hr-HR" sz="2400"/>
          </a:p>
          <a:p>
            <a:r>
              <a:rPr lang="hr-HR" sz="2400">
                <a:solidFill>
                  <a:srgbClr val="00B0F0"/>
                </a:solidFill>
              </a:rPr>
              <a:t>You</a:t>
            </a:r>
            <a:r>
              <a:rPr lang="hr-HR" sz="2400"/>
              <a:t> </a:t>
            </a:r>
            <a:r>
              <a:rPr lang="hr-HR" sz="2400">
                <a:solidFill>
                  <a:srgbClr val="FF0000"/>
                </a:solidFill>
              </a:rPr>
              <a:t>did not (didn’t) </a:t>
            </a:r>
            <a:r>
              <a:rPr lang="hr-HR" sz="2400" u="sng"/>
              <a:t>watch</a:t>
            </a:r>
            <a:r>
              <a:rPr lang="hr-HR" sz="2400"/>
              <a:t> a good film yesterday.</a:t>
            </a:r>
          </a:p>
          <a:p>
            <a:endParaRPr lang="hr-HR" sz="2400"/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1D9F5BB2-D14D-430F-BDC0-94C5D77718EA}"/>
              </a:ext>
            </a:extLst>
          </p:cNvPr>
          <p:cNvSpPr txBox="1"/>
          <p:nvPr/>
        </p:nvSpPr>
        <p:spPr>
          <a:xfrm>
            <a:off x="854111" y="1589758"/>
            <a:ext cx="102191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Niječne rečenice u prošlom glagolskom vremenu tvorimo na sljedeći način:</a:t>
            </a:r>
          </a:p>
          <a:p>
            <a:endParaRPr lang="hr-HR" sz="2400" i="1"/>
          </a:p>
          <a:p>
            <a:r>
              <a:rPr lang="hr-HR" sz="2400" b="1">
                <a:solidFill>
                  <a:srgbClr val="00B0F0"/>
                </a:solidFill>
              </a:rPr>
              <a:t>subject</a:t>
            </a:r>
            <a:r>
              <a:rPr lang="hr-HR" sz="2400" b="1"/>
              <a:t> + </a:t>
            </a:r>
            <a:r>
              <a:rPr lang="hr-HR" sz="2400" b="1">
                <a:solidFill>
                  <a:srgbClr val="FF0000"/>
                </a:solidFill>
              </a:rPr>
              <a:t>did not (didn’t) </a:t>
            </a:r>
            <a:r>
              <a:rPr lang="hr-HR" sz="2400" b="1"/>
              <a:t>+ </a:t>
            </a:r>
            <a:r>
              <a:rPr lang="hr-HR" sz="2400" b="1" u="sng"/>
              <a:t>verb in the infinitive </a:t>
            </a:r>
            <a:r>
              <a:rPr lang="hr-HR" sz="2400" b="1"/>
              <a:t>(without the suffix –d or –ed)</a:t>
            </a:r>
          </a:p>
          <a:p>
            <a:r>
              <a:rPr lang="hr-HR" sz="2400" i="1">
                <a:solidFill>
                  <a:srgbClr val="00B0F0"/>
                </a:solidFill>
              </a:rPr>
              <a:t>subjekt</a:t>
            </a:r>
            <a:r>
              <a:rPr lang="hr-HR" sz="2400" i="1"/>
              <a:t> + </a:t>
            </a:r>
            <a:r>
              <a:rPr lang="hr-HR" sz="2400" i="1">
                <a:solidFill>
                  <a:srgbClr val="FF0000"/>
                </a:solidFill>
              </a:rPr>
              <a:t>did not (didn’t) </a:t>
            </a:r>
            <a:r>
              <a:rPr lang="hr-HR" sz="2400" i="1"/>
              <a:t>+ </a:t>
            </a:r>
            <a:r>
              <a:rPr lang="hr-HR" sz="2400" i="1" u="sng"/>
              <a:t>glagol u infinitivu </a:t>
            </a:r>
            <a:r>
              <a:rPr lang="hr-HR" sz="2400" i="1"/>
              <a:t>(bez nastavka –d ili –ed)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E82DBB48-A78D-400E-BD89-ADCE55F063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20" y="4140314"/>
            <a:ext cx="7710691" cy="2255855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ABAA7F3A-6AEF-46B6-9D08-C134FA36515D}"/>
              </a:ext>
            </a:extLst>
          </p:cNvPr>
          <p:cNvSpPr txBox="1"/>
          <p:nvPr/>
        </p:nvSpPr>
        <p:spPr>
          <a:xfrm>
            <a:off x="351692" y="3346101"/>
            <a:ext cx="8691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Podsjetnik na pravila možeš pronaći u udžbeniku.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41E37FD9-7DC3-4818-AD3B-8383DC8DD9DB}"/>
              </a:ext>
            </a:extLst>
          </p:cNvPr>
          <p:cNvSpPr txBox="1"/>
          <p:nvPr/>
        </p:nvSpPr>
        <p:spPr>
          <a:xfrm>
            <a:off x="8330084" y="3698583"/>
            <a:ext cx="351022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i="1"/>
              <a:t>Glagolsko vrijeme „past simple” koristimo uz izraze:</a:t>
            </a:r>
          </a:p>
          <a:p>
            <a:endParaRPr lang="hr-HR" sz="2200" i="1"/>
          </a:p>
          <a:p>
            <a:r>
              <a:rPr lang="hr-HR" sz="2200" i="1"/>
              <a:t>yesterday = jučer</a:t>
            </a:r>
          </a:p>
          <a:p>
            <a:r>
              <a:rPr lang="hr-HR" sz="2200" i="1"/>
              <a:t>a few days ago = prije nekoliko dana</a:t>
            </a:r>
          </a:p>
          <a:p>
            <a:r>
              <a:rPr lang="hr-HR" sz="2200" i="1"/>
              <a:t>last week = prošli tjedan</a:t>
            </a:r>
          </a:p>
          <a:p>
            <a:r>
              <a:rPr lang="hr-HR" sz="2200" i="1"/>
              <a:t>last month = prošli mjesec</a:t>
            </a:r>
          </a:p>
        </p:txBody>
      </p:sp>
    </p:spTree>
    <p:extLst>
      <p:ext uri="{BB962C8B-B14F-4D97-AF65-F5344CB8AC3E}">
        <p14:creationId xmlns:p14="http://schemas.microsoft.com/office/powerpoint/2010/main" val="74273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90F02371-3DB4-4ACF-BEC2-D14660390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411983"/>
            <a:ext cx="11972925" cy="3219450"/>
          </a:xfrm>
          <a:prstGeom prst="rect">
            <a:avLst/>
          </a:prstGeom>
        </p:spPr>
      </p:pic>
      <p:sp>
        <p:nvSpPr>
          <p:cNvPr id="2" name="TekstniOkvir 1">
            <a:extLst>
              <a:ext uri="{FF2B5EF4-FFF2-40B4-BE49-F238E27FC236}">
                <a16:creationId xmlns:a16="http://schemas.microsoft.com/office/drawing/2014/main" id="{507A4208-DAC4-4D35-965E-70CD316719B6}"/>
              </a:ext>
            </a:extLst>
          </p:cNvPr>
          <p:cNvSpPr txBox="1"/>
          <p:nvPr/>
        </p:nvSpPr>
        <p:spPr>
          <a:xfrm>
            <a:off x="472273" y="4873451"/>
            <a:ext cx="10229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Koristeći se pitanjima i Samovim odgovorima napiši izvještaj o Samu kao u primjeru.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FD4FA6F-A45D-4E51-B4BD-D588DCEDC1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565" y="3680942"/>
            <a:ext cx="43529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82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C68A35AE-84A9-4909-BF9E-628682743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43" y="1274660"/>
            <a:ext cx="11555081" cy="432604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2AAD2DF5-1FB8-4556-921A-69582EB85877}"/>
              </a:ext>
            </a:extLst>
          </p:cNvPr>
          <p:cNvSpPr txBox="1"/>
          <p:nvPr/>
        </p:nvSpPr>
        <p:spPr>
          <a:xfrm>
            <a:off x="514141" y="712874"/>
            <a:ext cx="11163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Postavi pitanja iz 3. i 5. zadatka svojim prijateljima, a potom i ti odgovori na njih.</a:t>
            </a:r>
          </a:p>
        </p:txBody>
      </p:sp>
    </p:spTree>
    <p:extLst>
      <p:ext uri="{BB962C8B-B14F-4D97-AF65-F5344CB8AC3E}">
        <p14:creationId xmlns:p14="http://schemas.microsoft.com/office/powerpoint/2010/main" val="24895100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niOkvir 5">
            <a:extLst>
              <a:ext uri="{FF2B5EF4-FFF2-40B4-BE49-F238E27FC236}">
                <a16:creationId xmlns:a16="http://schemas.microsoft.com/office/drawing/2014/main" id="{B4213916-3C3C-463E-9812-A2D4370834BB}"/>
              </a:ext>
            </a:extLst>
          </p:cNvPr>
          <p:cNvSpPr txBox="1"/>
          <p:nvPr/>
        </p:nvSpPr>
        <p:spPr>
          <a:xfrm>
            <a:off x="5717512" y="502417"/>
            <a:ext cx="5657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Open your workbook at page 89.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DFF2D654-4F2E-47D6-82A8-38ED6C298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05311" cy="6858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700F0A4C-CAA6-4817-9E33-96605BFD6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9020" y="2551722"/>
            <a:ext cx="7161771" cy="3210449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68252DE5-6D04-430E-B09A-CF3FD19DB2E0}"/>
              </a:ext>
            </a:extLst>
          </p:cNvPr>
          <p:cNvSpPr txBox="1"/>
          <p:nvPr/>
        </p:nvSpPr>
        <p:spPr>
          <a:xfrm>
            <a:off x="5325627" y="1633361"/>
            <a:ext cx="62299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Odaberi pet glagola i napiši rečenice o svom prošlom tjednu ili prošlom mjesecu.</a:t>
            </a:r>
          </a:p>
        </p:txBody>
      </p:sp>
    </p:spTree>
    <p:extLst>
      <p:ext uri="{BB962C8B-B14F-4D97-AF65-F5344CB8AC3E}">
        <p14:creationId xmlns:p14="http://schemas.microsoft.com/office/powerpoint/2010/main" val="256548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niOkvir 5">
            <a:extLst>
              <a:ext uri="{FF2B5EF4-FFF2-40B4-BE49-F238E27FC236}">
                <a16:creationId xmlns:a16="http://schemas.microsoft.com/office/drawing/2014/main" id="{5144CBAC-F207-4A6B-AC94-3D55E6848652}"/>
              </a:ext>
            </a:extLst>
          </p:cNvPr>
          <p:cNvSpPr txBox="1"/>
          <p:nvPr/>
        </p:nvSpPr>
        <p:spPr>
          <a:xfrm>
            <a:off x="634719" y="186809"/>
            <a:ext cx="10922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/>
              <a:t>LET’S REVISE!</a:t>
            </a:r>
          </a:p>
          <a:p>
            <a:endParaRPr lang="hr-HR" sz="2400"/>
          </a:p>
        </p:txBody>
      </p:sp>
      <p:pic>
        <p:nvPicPr>
          <p:cNvPr id="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2F4C9B71-1398-44AA-9018-5D1E9EA78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439" y="3429000"/>
            <a:ext cx="2090954" cy="10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38DCFB33-97DC-4909-9E4D-379B1A0303C3}"/>
              </a:ext>
            </a:extLst>
          </p:cNvPr>
          <p:cNvSpPr txBox="1"/>
          <p:nvPr/>
        </p:nvSpPr>
        <p:spPr>
          <a:xfrm>
            <a:off x="985461" y="4455200"/>
            <a:ext cx="9748911" cy="221599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</a:t>
            </a:r>
            <a:r>
              <a:rPr lang="hr-HR" sz="2400"/>
              <a:t>na sljede </a:t>
            </a:r>
            <a:r>
              <a:rPr lang="hr-HR" sz="2400" dirty="0"/>
              <a:t>poveznicu i </a:t>
            </a:r>
            <a:r>
              <a:rPr lang="hr-HR" sz="2400"/>
              <a:t>odaberi SELF CHECK.</a:t>
            </a:r>
            <a:endParaRPr lang="hr-HR" sz="2400" dirty="0"/>
          </a:p>
          <a:p>
            <a:pPr algn="ctr"/>
            <a:endParaRPr lang="hr-HR" sz="2400" dirty="0"/>
          </a:p>
          <a:p>
            <a:pPr algn="ctr"/>
            <a:r>
              <a:rPr lang="hr-HR" sz="2400" b="1">
                <a:hlinkClick r:id="rId4"/>
              </a:rPr>
              <a:t>https://www.e-sfera.hr/dodatni-digitalni-sadrzaji/4c3cd197-6f47-499b-8510-fa81e51a252a/</a:t>
            </a:r>
            <a:r>
              <a:rPr lang="hr-HR" sz="2400" b="1"/>
              <a:t> </a:t>
            </a:r>
          </a:p>
          <a:p>
            <a:pPr algn="ctr"/>
            <a:endParaRPr lang="hr-HR" b="1" dirty="0"/>
          </a:p>
          <a:p>
            <a:pPr algn="ctr"/>
            <a:r>
              <a:rPr lang="hr-HR" sz="2400"/>
              <a:t>Ponovi gradivo i riješi zadatak.</a:t>
            </a:r>
            <a:endParaRPr lang="hr-HR" sz="2400" dirty="0"/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A7CC673D-06A3-4A78-A570-1F563FA6FC96}"/>
              </a:ext>
            </a:extLst>
          </p:cNvPr>
          <p:cNvSpPr txBox="1"/>
          <p:nvPr/>
        </p:nvSpPr>
        <p:spPr>
          <a:xfrm>
            <a:off x="1131108" y="1017806"/>
            <a:ext cx="9748911" cy="221599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</a:t>
            </a:r>
            <a:r>
              <a:rPr lang="hr-HR" sz="2400"/>
              <a:t>odaberi PLAY AND LEARN.</a:t>
            </a:r>
            <a:endParaRPr lang="hr-HR" sz="2400" dirty="0"/>
          </a:p>
          <a:p>
            <a:pPr algn="ctr"/>
            <a:endParaRPr lang="hr-HR" sz="2400" dirty="0"/>
          </a:p>
          <a:p>
            <a:pPr algn="ctr"/>
            <a:r>
              <a:rPr lang="hr-HR" sz="2400" b="1">
                <a:hlinkClick r:id="rId4"/>
              </a:rPr>
              <a:t>https://www.e-sfera.hr/dodatni-digitalni-sadrzaji/4c3cd197-6f47-499b-8510-fa81e51a252a/</a:t>
            </a:r>
            <a:r>
              <a:rPr lang="hr-HR" sz="2400" b="1"/>
              <a:t> </a:t>
            </a:r>
          </a:p>
          <a:p>
            <a:pPr algn="ctr"/>
            <a:endParaRPr lang="hr-HR" b="1" dirty="0"/>
          </a:p>
          <a:p>
            <a:pPr algn="ctr"/>
            <a:r>
              <a:rPr lang="hr-HR" sz="2400"/>
              <a:t>Ponovi gradivo uz digitalnu igru.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301415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2F4C9B71-1398-44AA-9018-5D1E9EA78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552" y="1016515"/>
            <a:ext cx="2090954" cy="10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38DCFB33-97DC-4909-9E4D-379B1A0303C3}"/>
              </a:ext>
            </a:extLst>
          </p:cNvPr>
          <p:cNvSpPr txBox="1"/>
          <p:nvPr/>
        </p:nvSpPr>
        <p:spPr>
          <a:xfrm>
            <a:off x="1075576" y="2061992"/>
            <a:ext cx="9748911" cy="3600986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</a:t>
            </a:r>
            <a:r>
              <a:rPr lang="hr-HR" sz="2400"/>
              <a:t>odaberi LEARN MORE.</a:t>
            </a:r>
            <a:endParaRPr lang="hr-HR" sz="2400" dirty="0"/>
          </a:p>
          <a:p>
            <a:pPr algn="ctr"/>
            <a:endParaRPr lang="hr-HR" sz="2400" dirty="0"/>
          </a:p>
          <a:p>
            <a:pPr algn="ctr"/>
            <a:r>
              <a:rPr lang="hr-HR" sz="2400" b="1">
                <a:hlinkClick r:id="rId4"/>
              </a:rPr>
              <a:t>https://www.e-sfera.hr/dodatni-digitalni-sadrzaji/4c3cd197-6f47-499b-8510-fa81e51a252a/</a:t>
            </a:r>
            <a:r>
              <a:rPr lang="hr-HR" sz="2400" b="1"/>
              <a:t> </a:t>
            </a:r>
          </a:p>
          <a:p>
            <a:pPr algn="ctr"/>
            <a:endParaRPr lang="hr-HR" b="1" dirty="0"/>
          </a:p>
          <a:p>
            <a:pPr algn="ctr" fontAlgn="t"/>
            <a:r>
              <a:rPr lang="hr-HR" sz="2400" b="1"/>
              <a:t>Antonio’s week</a:t>
            </a:r>
          </a:p>
          <a:p>
            <a:pPr algn="ctr" fontAlgn="t"/>
            <a:endParaRPr lang="hr-HR" sz="2400" b="1"/>
          </a:p>
          <a:p>
            <a:pPr algn="ctr" fontAlgn="t"/>
            <a:r>
              <a:rPr lang="hr-HR" sz="2400" i="1"/>
              <a:t>Pročitaj tekst i riješi pripadajuće zadatke.</a:t>
            </a:r>
          </a:p>
          <a:p>
            <a:br>
              <a:rPr lang="hr-HR"/>
            </a:b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83368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4EDD9535-A7E3-4624-A285-10E01008C5F2}"/>
              </a:ext>
            </a:extLst>
          </p:cNvPr>
          <p:cNvSpPr txBox="1"/>
          <p:nvPr/>
        </p:nvSpPr>
        <p:spPr>
          <a:xfrm>
            <a:off x="1585610" y="1498060"/>
            <a:ext cx="83755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/>
              <a:t>Where were you yesterday at 4.30 in the afternoon?</a:t>
            </a:r>
          </a:p>
          <a:p>
            <a:pPr algn="ctr"/>
            <a:r>
              <a:rPr lang="hr-HR" sz="2400" i="1"/>
              <a:t>Gdje si bio jučer u 16.30 sati?</a:t>
            </a:r>
          </a:p>
          <a:p>
            <a:pPr algn="ctr"/>
            <a:endParaRPr lang="hr-HR" sz="2400"/>
          </a:p>
          <a:p>
            <a:pPr algn="ctr"/>
            <a:r>
              <a:rPr lang="hr-HR" sz="2400"/>
              <a:t>Where were you on Sunday evening?</a:t>
            </a:r>
          </a:p>
          <a:p>
            <a:pPr algn="ctr"/>
            <a:r>
              <a:rPr lang="hr-HR" sz="2400" i="1"/>
              <a:t>Gdje si bio u nedjelju navečer?</a:t>
            </a:r>
          </a:p>
          <a:p>
            <a:pPr algn="ctr"/>
            <a:endParaRPr lang="hr-HR" sz="2400"/>
          </a:p>
          <a:p>
            <a:pPr algn="ctr"/>
            <a:r>
              <a:rPr lang="hr-HR" sz="2400"/>
              <a:t>Where were you last Saturday morning?</a:t>
            </a:r>
          </a:p>
          <a:p>
            <a:pPr algn="ctr"/>
            <a:r>
              <a:rPr lang="hr-HR" sz="2400" i="1"/>
              <a:t>Gdje si bio prošle subote ujutro?</a:t>
            </a: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AD8CBC9F-E0ED-4C4E-9A6E-FEE9A013B5EF}"/>
              </a:ext>
            </a:extLst>
          </p:cNvPr>
          <p:cNvSpPr/>
          <p:nvPr/>
        </p:nvSpPr>
        <p:spPr>
          <a:xfrm>
            <a:off x="1984443" y="1303506"/>
            <a:ext cx="7957225" cy="3424137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2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12FD02F2-20C4-401E-8C91-12ABC16D513E}"/>
              </a:ext>
            </a:extLst>
          </p:cNvPr>
          <p:cNvSpPr txBox="1"/>
          <p:nvPr/>
        </p:nvSpPr>
        <p:spPr>
          <a:xfrm>
            <a:off x="5796189" y="501456"/>
            <a:ext cx="5848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Open your book at page 130.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9133DA4-E9F4-4198-9F1B-B10891BC7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73439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376C663-AFC5-4477-80F2-61C7DB9B0F1A}"/>
              </a:ext>
            </a:extLst>
          </p:cNvPr>
          <p:cNvSpPr txBox="1"/>
          <p:nvPr/>
        </p:nvSpPr>
        <p:spPr>
          <a:xfrm>
            <a:off x="5796189" y="321013"/>
            <a:ext cx="5749367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These pictures represent a boy’s week. What can you see?</a:t>
            </a:r>
          </a:p>
          <a:p>
            <a:r>
              <a:rPr lang="hr-HR" sz="2400" i="1"/>
              <a:t>Ove slike prikazuju dječakov tjedan. Što je prikazano na slikama?</a:t>
            </a:r>
          </a:p>
          <a:p>
            <a:endParaRPr lang="hr-HR" sz="2400"/>
          </a:p>
          <a:p>
            <a:r>
              <a:rPr lang="hr-HR" sz="2400"/>
              <a:t>Where was he? /  </a:t>
            </a:r>
            <a:r>
              <a:rPr lang="hr-HR" sz="2400" i="1"/>
              <a:t>Gdje je bio?</a:t>
            </a:r>
          </a:p>
          <a:p>
            <a:endParaRPr lang="hr-HR" sz="2400"/>
          </a:p>
          <a:p>
            <a:r>
              <a:rPr lang="hr-HR" sz="2400"/>
              <a:t>Who was he with?   /  </a:t>
            </a:r>
            <a:r>
              <a:rPr lang="hr-HR" sz="2400" i="1"/>
              <a:t> S kim je ondje bio?</a:t>
            </a:r>
          </a:p>
          <a:p>
            <a:endParaRPr lang="hr-HR" sz="2400"/>
          </a:p>
          <a:p>
            <a:r>
              <a:rPr lang="hr-HR" sz="2400"/>
              <a:t>What do you think? Which of these actions were good for his health?</a:t>
            </a:r>
          </a:p>
          <a:p>
            <a:r>
              <a:rPr lang="hr-HR" sz="2400" i="1"/>
              <a:t>Što misliš koje su od ovih aktivnosti dobre za njegovo zdravlje?</a:t>
            </a:r>
          </a:p>
          <a:p>
            <a:endParaRPr lang="hr-HR" sz="2400"/>
          </a:p>
          <a:p>
            <a:r>
              <a:rPr lang="hr-HR" sz="2400"/>
              <a:t>Which were bad for his health?</a:t>
            </a:r>
          </a:p>
          <a:p>
            <a:r>
              <a:rPr lang="hr-HR" sz="2400" i="1"/>
              <a:t>Koje su prikazane aktivnosti loše za njegovo zdravlje?</a:t>
            </a:r>
            <a:endParaRPr lang="hr-HR" sz="2400"/>
          </a:p>
        </p:txBody>
      </p:sp>
    </p:spTree>
    <p:extLst>
      <p:ext uri="{BB962C8B-B14F-4D97-AF65-F5344CB8AC3E}">
        <p14:creationId xmlns:p14="http://schemas.microsoft.com/office/powerpoint/2010/main" val="79234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9F766908-C4EC-431F-AB65-B2FF897615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9797"/>
            <a:ext cx="7981038" cy="601358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486065A-8504-48C0-92F5-26646A1D6C34}"/>
              </a:ext>
            </a:extLst>
          </p:cNvPr>
          <p:cNvSpPr txBox="1"/>
          <p:nvPr/>
        </p:nvSpPr>
        <p:spPr>
          <a:xfrm>
            <a:off x="8365787" y="428017"/>
            <a:ext cx="34922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Pročitaj tekst o Andyjevem tjednu. Koji Andyjevi postupci su dobri za njegovo zdravlje (G), a koji loši (B)?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6175C553-746A-40DF-AE0D-4B3EAE6DA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8917" y="3015980"/>
            <a:ext cx="4229100" cy="476250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8437922E-197C-4FBF-963C-4D01B67F49BD}"/>
              </a:ext>
            </a:extLst>
          </p:cNvPr>
          <p:cNvSpPr txBox="1"/>
          <p:nvPr/>
        </p:nvSpPr>
        <p:spPr>
          <a:xfrm>
            <a:off x="7726194" y="3332862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i="1"/>
              <a:t>Poslušaj dr. Clifforda i provjeri svoje odgovore.</a:t>
            </a:r>
          </a:p>
        </p:txBody>
      </p:sp>
      <p:pic>
        <p:nvPicPr>
          <p:cNvPr id="10" name="60_dr_clifford">
            <a:hlinkClick r:id="" action="ppaction://media"/>
            <a:extLst>
              <a:ext uri="{FF2B5EF4-FFF2-40B4-BE49-F238E27FC236}">
                <a16:creationId xmlns:a16="http://schemas.microsoft.com/office/drawing/2014/main" id="{26332C78-EEDA-4CED-A2E6-8240275D43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52496" y="4049085"/>
            <a:ext cx="487363" cy="487363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FE70BA18-D5D0-4A4F-9DDD-93E6E3BB458D}"/>
              </a:ext>
            </a:extLst>
          </p:cNvPr>
          <p:cNvSpPr txBox="1"/>
          <p:nvPr/>
        </p:nvSpPr>
        <p:spPr>
          <a:xfrm>
            <a:off x="9525812" y="4121659"/>
            <a:ext cx="233220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8"/>
              </a:rPr>
              <a:t>https://www.e-sfera.hr/dodatni-digitalni-sadrzaji/4c3cd197-6f47-499b-8510-fa81e51a252a/assets/audio/60_dr_clifford.mp3</a:t>
            </a:r>
            <a:r>
              <a:rPr lang="hr-HR"/>
              <a:t>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678F5F3-515D-4993-B692-7323AB415A17}"/>
              </a:ext>
            </a:extLst>
          </p:cNvPr>
          <p:cNvSpPr txBox="1"/>
          <p:nvPr/>
        </p:nvSpPr>
        <p:spPr>
          <a:xfrm>
            <a:off x="5282119" y="515566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903D7E1-1B76-4125-ABEB-C5F2174F03E1}"/>
              </a:ext>
            </a:extLst>
          </p:cNvPr>
          <p:cNvSpPr txBox="1"/>
          <p:nvPr/>
        </p:nvSpPr>
        <p:spPr>
          <a:xfrm>
            <a:off x="7298177" y="780123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D928F06-1F8C-44B1-8DE5-16F86B5CEFC0}"/>
              </a:ext>
            </a:extLst>
          </p:cNvPr>
          <p:cNvSpPr txBox="1"/>
          <p:nvPr/>
        </p:nvSpPr>
        <p:spPr>
          <a:xfrm>
            <a:off x="667966" y="4606490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F7E34352-C47A-40E1-BF60-CBDA1BFA88B8}"/>
              </a:ext>
            </a:extLst>
          </p:cNvPr>
          <p:cNvSpPr txBox="1"/>
          <p:nvPr/>
        </p:nvSpPr>
        <p:spPr>
          <a:xfrm>
            <a:off x="648511" y="5169100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534EE31-14D5-4809-87D6-2E866FC65B15}"/>
              </a:ext>
            </a:extLst>
          </p:cNvPr>
          <p:cNvSpPr txBox="1"/>
          <p:nvPr/>
        </p:nvSpPr>
        <p:spPr>
          <a:xfrm>
            <a:off x="6417013" y="5422529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335C303-1837-40F8-B731-36D6933DF922}"/>
              </a:ext>
            </a:extLst>
          </p:cNvPr>
          <p:cNvSpPr txBox="1"/>
          <p:nvPr/>
        </p:nvSpPr>
        <p:spPr>
          <a:xfrm>
            <a:off x="4101830" y="1381200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04CBC49-553A-4387-A6A2-9914E4FB716E}"/>
              </a:ext>
            </a:extLst>
          </p:cNvPr>
          <p:cNvSpPr txBox="1"/>
          <p:nvPr/>
        </p:nvSpPr>
        <p:spPr>
          <a:xfrm>
            <a:off x="7298176" y="5741390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D0F7BD90-2D8F-4079-BF03-93907C984E12}"/>
              </a:ext>
            </a:extLst>
          </p:cNvPr>
          <p:cNvSpPr txBox="1"/>
          <p:nvPr/>
        </p:nvSpPr>
        <p:spPr>
          <a:xfrm>
            <a:off x="8268510" y="137783"/>
            <a:ext cx="33571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Was what Andy did on Sunday good for his health?</a:t>
            </a:r>
          </a:p>
          <a:p>
            <a:r>
              <a:rPr lang="hr-HR" sz="2400" i="1"/>
              <a:t>Je li ono što je Andy radio u nedjelju bilo dobro za njegovo zdravlje?</a:t>
            </a:r>
          </a:p>
          <a:p>
            <a:endParaRPr lang="hr-HR" sz="2400" i="1"/>
          </a:p>
          <a:p>
            <a:r>
              <a:rPr lang="hr-HR" sz="2400"/>
              <a:t>How about Monday?...</a:t>
            </a:r>
          </a:p>
          <a:p>
            <a:r>
              <a:rPr lang="hr-HR" sz="2400" i="1"/>
              <a:t>Je li aktivnost u ponedjeljak bila dobra za njegovo zdravlje?...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4923598D-564B-43EB-B85C-F26E4CC84934}"/>
              </a:ext>
            </a:extLst>
          </p:cNvPr>
          <p:cNvSpPr txBox="1"/>
          <p:nvPr/>
        </p:nvSpPr>
        <p:spPr>
          <a:xfrm>
            <a:off x="7981038" y="4325681"/>
            <a:ext cx="371432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/>
              <a:t>Read the text aloud. Change your voice according to Andy’s mood on each day.</a:t>
            </a:r>
          </a:p>
          <a:p>
            <a:r>
              <a:rPr lang="hr-HR" sz="2200" i="1"/>
              <a:t>Pročitajte tekst naglas mijenjajući glas ovisno o tome kako se Andy koji dan osjećao.</a:t>
            </a:r>
          </a:p>
        </p:txBody>
      </p:sp>
    </p:spTree>
    <p:extLst>
      <p:ext uri="{BB962C8B-B14F-4D97-AF65-F5344CB8AC3E}">
        <p14:creationId xmlns:p14="http://schemas.microsoft.com/office/powerpoint/2010/main" val="130537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139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6" grpId="1"/>
      <p:bldP spid="9" grpId="0"/>
      <p:bldP spid="9" grpId="1"/>
      <p:bldP spid="12" grpId="0"/>
      <p:bldP spid="12" grpId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9F766908-C4EC-431F-AB65-B2FF897615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9797"/>
            <a:ext cx="7981038" cy="6013580"/>
          </a:xfrm>
          <a:prstGeom prst="rect">
            <a:avLst/>
          </a:prstGeom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A678F5F3-515D-4993-B692-7323AB415A17}"/>
              </a:ext>
            </a:extLst>
          </p:cNvPr>
          <p:cNvSpPr txBox="1"/>
          <p:nvPr/>
        </p:nvSpPr>
        <p:spPr>
          <a:xfrm>
            <a:off x="5282119" y="515566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903D7E1-1B76-4125-ABEB-C5F2174F03E1}"/>
              </a:ext>
            </a:extLst>
          </p:cNvPr>
          <p:cNvSpPr txBox="1"/>
          <p:nvPr/>
        </p:nvSpPr>
        <p:spPr>
          <a:xfrm>
            <a:off x="7298177" y="780123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D928F06-1F8C-44B1-8DE5-16F86B5CEFC0}"/>
              </a:ext>
            </a:extLst>
          </p:cNvPr>
          <p:cNvSpPr txBox="1"/>
          <p:nvPr/>
        </p:nvSpPr>
        <p:spPr>
          <a:xfrm>
            <a:off x="667966" y="4606490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F7E34352-C47A-40E1-BF60-CBDA1BFA88B8}"/>
              </a:ext>
            </a:extLst>
          </p:cNvPr>
          <p:cNvSpPr txBox="1"/>
          <p:nvPr/>
        </p:nvSpPr>
        <p:spPr>
          <a:xfrm>
            <a:off x="648511" y="5169100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534EE31-14D5-4809-87D6-2E866FC65B15}"/>
              </a:ext>
            </a:extLst>
          </p:cNvPr>
          <p:cNvSpPr txBox="1"/>
          <p:nvPr/>
        </p:nvSpPr>
        <p:spPr>
          <a:xfrm>
            <a:off x="6417013" y="5422529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335C303-1837-40F8-B731-36D6933DF922}"/>
              </a:ext>
            </a:extLst>
          </p:cNvPr>
          <p:cNvSpPr txBox="1"/>
          <p:nvPr/>
        </p:nvSpPr>
        <p:spPr>
          <a:xfrm>
            <a:off x="4101830" y="1381200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04CBC49-553A-4387-A6A2-9914E4FB716E}"/>
              </a:ext>
            </a:extLst>
          </p:cNvPr>
          <p:cNvSpPr txBox="1"/>
          <p:nvPr/>
        </p:nvSpPr>
        <p:spPr>
          <a:xfrm>
            <a:off x="7298176" y="5741390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2" name="TekstniOkvir 1">
            <a:extLst>
              <a:ext uri="{FF2B5EF4-FFF2-40B4-BE49-F238E27FC236}">
                <a16:creationId xmlns:a16="http://schemas.microsoft.com/office/drawing/2014/main" id="{970DBC97-37FF-4C23-AAFC-6262123843FA}"/>
              </a:ext>
            </a:extLst>
          </p:cNvPr>
          <p:cNvSpPr txBox="1"/>
          <p:nvPr/>
        </p:nvSpPr>
        <p:spPr>
          <a:xfrm>
            <a:off x="8641582" y="422031"/>
            <a:ext cx="327576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Look at the words in bold. What do they have in common?</a:t>
            </a:r>
          </a:p>
          <a:p>
            <a:r>
              <a:rPr lang="hr-HR" sz="2400" i="1"/>
              <a:t>Pogledaj podebljane riječi. Što im je zajedničko?</a:t>
            </a:r>
          </a:p>
          <a:p>
            <a:endParaRPr lang="hr-HR" sz="2400" i="1"/>
          </a:p>
          <a:p>
            <a:r>
              <a:rPr lang="hr-HR" sz="2400">
                <a:solidFill>
                  <a:srgbClr val="FF0000"/>
                </a:solidFill>
              </a:rPr>
              <a:t>They finish in –d or –ed.</a:t>
            </a:r>
          </a:p>
          <a:p>
            <a:r>
              <a:rPr lang="hr-HR" sz="2400" i="1">
                <a:solidFill>
                  <a:srgbClr val="FF0000"/>
                </a:solidFill>
              </a:rPr>
              <a:t>Završavaju na –d ili –ed.</a:t>
            </a:r>
          </a:p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6370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5D00F7F7-2857-42C2-936F-9BDA8E331395}"/>
              </a:ext>
            </a:extLst>
          </p:cNvPr>
          <p:cNvSpPr txBox="1"/>
          <p:nvPr/>
        </p:nvSpPr>
        <p:spPr>
          <a:xfrm>
            <a:off x="482321" y="301451"/>
            <a:ext cx="1122735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U prošlom glagolskom vremenu „past simple” na glagol dodajemo nastavak –d ili –ed.</a:t>
            </a:r>
          </a:p>
          <a:p>
            <a:endParaRPr lang="hr-HR" sz="2400" i="1"/>
          </a:p>
          <a:p>
            <a:r>
              <a:rPr lang="hr-HR" sz="2400"/>
              <a:t>celebrate </a:t>
            </a:r>
            <a:r>
              <a:rPr lang="hr-HR" sz="2400">
                <a:sym typeface="Wingdings" panose="05000000000000000000" pitchFamily="2" charset="2"/>
              </a:rPr>
              <a:t> 					phone  </a:t>
            </a:r>
          </a:p>
          <a:p>
            <a:r>
              <a:rPr lang="hr-HR" sz="2400">
                <a:sym typeface="Wingdings" panose="05000000000000000000" pitchFamily="2" charset="2"/>
              </a:rPr>
              <a:t>watch  					open  </a:t>
            </a:r>
          </a:p>
          <a:p>
            <a:endParaRPr lang="hr-HR" sz="2400" i="1">
              <a:sym typeface="Wingdings" panose="05000000000000000000" pitchFamily="2" charset="2"/>
            </a:endParaRPr>
          </a:p>
          <a:p>
            <a:r>
              <a:rPr lang="hr-HR" sz="2400" i="1">
                <a:sym typeface="Wingdings" panose="05000000000000000000" pitchFamily="2" charset="2"/>
              </a:rPr>
              <a:t>Kad glagol završava na –y, a prije njega se nalazi samoglasnik, glagolu dodajemo nastavak „–ed".</a:t>
            </a:r>
          </a:p>
          <a:p>
            <a:endParaRPr lang="hr-HR" sz="2400" i="1">
              <a:sym typeface="Wingdings" panose="05000000000000000000" pitchFamily="2" charset="2"/>
            </a:endParaRPr>
          </a:p>
          <a:p>
            <a:r>
              <a:rPr lang="hr-HR" sz="2400">
                <a:sym typeface="Wingdings" panose="05000000000000000000" pitchFamily="2" charset="2"/>
              </a:rPr>
              <a:t>play 						 stay </a:t>
            </a:r>
          </a:p>
          <a:p>
            <a:endParaRPr lang="hr-HR" sz="2400" i="1">
              <a:sym typeface="Wingdings" panose="05000000000000000000" pitchFamily="2" charset="2"/>
            </a:endParaRPr>
          </a:p>
          <a:p>
            <a:r>
              <a:rPr lang="hr-HR" sz="2400" i="1">
                <a:sym typeface="Wingdings" panose="05000000000000000000" pitchFamily="2" charset="2"/>
              </a:rPr>
              <a:t>Kad glagol završava na –y, a prije njega se nalazi suglasnik, „y” mijenjamo u „i” i dodajemo nastavak –ed.</a:t>
            </a:r>
          </a:p>
          <a:p>
            <a:endParaRPr lang="hr-HR" sz="2400" i="1">
              <a:sym typeface="Wingdings" panose="05000000000000000000" pitchFamily="2" charset="2"/>
            </a:endParaRPr>
          </a:p>
          <a:p>
            <a:r>
              <a:rPr lang="hr-HR" sz="2400">
                <a:sym typeface="Wingdings" panose="05000000000000000000" pitchFamily="2" charset="2"/>
              </a:rPr>
              <a:t>cry 						tidy </a:t>
            </a:r>
          </a:p>
          <a:p>
            <a:endParaRPr lang="hr-HR" sz="2400" i="1">
              <a:sym typeface="Wingdings" panose="05000000000000000000" pitchFamily="2" charset="2"/>
            </a:endParaRP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022BEF75-5DB2-4C86-B980-BA601D6B1D40}"/>
              </a:ext>
            </a:extLst>
          </p:cNvPr>
          <p:cNvSpPr txBox="1"/>
          <p:nvPr/>
        </p:nvSpPr>
        <p:spPr>
          <a:xfrm>
            <a:off x="2180492" y="1034980"/>
            <a:ext cx="178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celebrate</a:t>
            </a:r>
            <a:r>
              <a:rPr lang="hr-HR" sz="2400">
                <a:solidFill>
                  <a:srgbClr val="FF0000"/>
                </a:solidFill>
              </a:rPr>
              <a:t>d</a:t>
            </a:r>
            <a:endParaRPr lang="hr-HR" sz="240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91757974-EF1F-4C93-A10B-1E06896D8BFD}"/>
              </a:ext>
            </a:extLst>
          </p:cNvPr>
          <p:cNvSpPr txBox="1"/>
          <p:nvPr/>
        </p:nvSpPr>
        <p:spPr>
          <a:xfrm>
            <a:off x="2180491" y="1418493"/>
            <a:ext cx="178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watch</a:t>
            </a:r>
            <a:r>
              <a:rPr lang="hr-HR" sz="2400">
                <a:solidFill>
                  <a:srgbClr val="FF0000"/>
                </a:solidFill>
              </a:rPr>
              <a:t>ed</a:t>
            </a:r>
            <a:endParaRPr lang="hr-HR" sz="240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B18000B-C894-4A35-8DD4-127DD5985B91}"/>
              </a:ext>
            </a:extLst>
          </p:cNvPr>
          <p:cNvSpPr txBox="1"/>
          <p:nvPr/>
        </p:nvSpPr>
        <p:spPr>
          <a:xfrm>
            <a:off x="7226439" y="1367692"/>
            <a:ext cx="178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open</a:t>
            </a:r>
            <a:r>
              <a:rPr lang="hr-HR" sz="2400">
                <a:solidFill>
                  <a:srgbClr val="FF0000"/>
                </a:solidFill>
              </a:rPr>
              <a:t>ed</a:t>
            </a:r>
            <a:endParaRPr lang="hr-HR" sz="240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DBBADFBF-D79D-488F-9672-D993772C77AD}"/>
              </a:ext>
            </a:extLst>
          </p:cNvPr>
          <p:cNvSpPr txBox="1"/>
          <p:nvPr/>
        </p:nvSpPr>
        <p:spPr>
          <a:xfrm>
            <a:off x="7226439" y="1034421"/>
            <a:ext cx="178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phone</a:t>
            </a:r>
            <a:r>
              <a:rPr lang="hr-HR" sz="2400">
                <a:solidFill>
                  <a:srgbClr val="FF0000"/>
                </a:solidFill>
              </a:rPr>
              <a:t>d</a:t>
            </a:r>
            <a:endParaRPr lang="hr-HR" sz="240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363A652-E4F7-45B0-9CC0-7A8533263FA2}"/>
              </a:ext>
            </a:extLst>
          </p:cNvPr>
          <p:cNvSpPr txBox="1"/>
          <p:nvPr/>
        </p:nvSpPr>
        <p:spPr>
          <a:xfrm>
            <a:off x="1510601" y="3213344"/>
            <a:ext cx="178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play</a:t>
            </a:r>
            <a:r>
              <a:rPr lang="hr-HR" sz="2400">
                <a:solidFill>
                  <a:srgbClr val="FF0000"/>
                </a:solidFill>
              </a:rPr>
              <a:t>ed</a:t>
            </a:r>
            <a:endParaRPr lang="hr-HR" sz="240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972006E-ED51-44FB-80F0-4584566558AA}"/>
              </a:ext>
            </a:extLst>
          </p:cNvPr>
          <p:cNvSpPr txBox="1"/>
          <p:nvPr/>
        </p:nvSpPr>
        <p:spPr>
          <a:xfrm>
            <a:off x="7104187" y="3221264"/>
            <a:ext cx="178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stay</a:t>
            </a:r>
            <a:r>
              <a:rPr lang="hr-HR" sz="2400">
                <a:solidFill>
                  <a:srgbClr val="FF0000"/>
                </a:solidFill>
              </a:rPr>
              <a:t>ed</a:t>
            </a:r>
            <a:endParaRPr lang="hr-HR" sz="240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E555A6B-F8D5-4CD6-A89B-62C54EB92442}"/>
              </a:ext>
            </a:extLst>
          </p:cNvPr>
          <p:cNvSpPr txBox="1"/>
          <p:nvPr/>
        </p:nvSpPr>
        <p:spPr>
          <a:xfrm>
            <a:off x="1381648" y="5008195"/>
            <a:ext cx="2587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cr +</a:t>
            </a:r>
            <a:r>
              <a:rPr lang="hr-HR" sz="2400">
                <a:solidFill>
                  <a:srgbClr val="0070C0"/>
                </a:solidFill>
              </a:rPr>
              <a:t> i </a:t>
            </a:r>
            <a:r>
              <a:rPr lang="hr-HR" sz="2400"/>
              <a:t>+ </a:t>
            </a:r>
            <a:r>
              <a:rPr lang="hr-HR" sz="2400">
                <a:solidFill>
                  <a:srgbClr val="FF0000"/>
                </a:solidFill>
              </a:rPr>
              <a:t>ed</a:t>
            </a:r>
            <a:r>
              <a:rPr lang="hr-HR" sz="2400"/>
              <a:t> </a:t>
            </a:r>
            <a:r>
              <a:rPr lang="hr-HR" sz="2400">
                <a:sym typeface="Wingdings" panose="05000000000000000000" pitchFamily="2" charset="2"/>
              </a:rPr>
              <a:t> cr</a:t>
            </a:r>
            <a:r>
              <a:rPr lang="hr-HR" sz="2400">
                <a:solidFill>
                  <a:srgbClr val="0070C0"/>
                </a:solidFill>
                <a:sym typeface="Wingdings" panose="05000000000000000000" pitchFamily="2" charset="2"/>
              </a:rPr>
              <a:t>i</a:t>
            </a:r>
            <a:r>
              <a:rPr lang="hr-HR" sz="2400">
                <a:solidFill>
                  <a:srgbClr val="FF0000"/>
                </a:solidFill>
                <a:sym typeface="Wingdings" panose="05000000000000000000" pitchFamily="2" charset="2"/>
              </a:rPr>
              <a:t>ed</a:t>
            </a:r>
            <a:endParaRPr lang="hr-HR" sz="2400">
              <a:solidFill>
                <a:srgbClr val="FF0000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27AEBE8-FF99-40D5-B41D-D8F1EFDBBE90}"/>
              </a:ext>
            </a:extLst>
          </p:cNvPr>
          <p:cNvSpPr txBox="1"/>
          <p:nvPr/>
        </p:nvSpPr>
        <p:spPr>
          <a:xfrm>
            <a:off x="7104187" y="5008195"/>
            <a:ext cx="3104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tid +</a:t>
            </a:r>
            <a:r>
              <a:rPr lang="hr-HR" sz="2400">
                <a:solidFill>
                  <a:srgbClr val="0070C0"/>
                </a:solidFill>
              </a:rPr>
              <a:t> i </a:t>
            </a:r>
            <a:r>
              <a:rPr lang="hr-HR" sz="2400"/>
              <a:t>+ </a:t>
            </a:r>
            <a:r>
              <a:rPr lang="hr-HR" sz="2400">
                <a:solidFill>
                  <a:srgbClr val="FF0000"/>
                </a:solidFill>
              </a:rPr>
              <a:t>ed</a:t>
            </a:r>
            <a:r>
              <a:rPr lang="hr-HR" sz="2400"/>
              <a:t> </a:t>
            </a:r>
            <a:r>
              <a:rPr lang="hr-HR" sz="2400">
                <a:sym typeface="Wingdings" panose="05000000000000000000" pitchFamily="2" charset="2"/>
              </a:rPr>
              <a:t> tid</a:t>
            </a:r>
            <a:r>
              <a:rPr lang="hr-HR" sz="2400">
                <a:solidFill>
                  <a:srgbClr val="0070C0"/>
                </a:solidFill>
                <a:sym typeface="Wingdings" panose="05000000000000000000" pitchFamily="2" charset="2"/>
              </a:rPr>
              <a:t>i</a:t>
            </a:r>
            <a:r>
              <a:rPr lang="hr-HR" sz="2400">
                <a:solidFill>
                  <a:srgbClr val="FF0000"/>
                </a:solidFill>
                <a:sym typeface="Wingdings" panose="05000000000000000000" pitchFamily="2" charset="2"/>
              </a:rPr>
              <a:t>ed</a:t>
            </a:r>
            <a:endParaRPr lang="hr-HR" sz="2400">
              <a:solidFill>
                <a:srgbClr val="FF0000"/>
              </a:solidFill>
            </a:endParaRP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493772BD-73B5-4228-BDBE-35612A313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648" y="2498613"/>
            <a:ext cx="7591425" cy="2124075"/>
          </a:xfrm>
          <a:prstGeom prst="rect">
            <a:avLst/>
          </a:prstGeom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C33A44F9-7BF3-45CB-93CE-49807B5B08F3}"/>
              </a:ext>
            </a:extLst>
          </p:cNvPr>
          <p:cNvSpPr txBox="1"/>
          <p:nvPr/>
        </p:nvSpPr>
        <p:spPr>
          <a:xfrm>
            <a:off x="1934307" y="1958553"/>
            <a:ext cx="8465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Pravila možeš pronaći i u svom udžbeniku (str. 130).</a:t>
            </a:r>
          </a:p>
        </p:txBody>
      </p:sp>
    </p:spTree>
    <p:extLst>
      <p:ext uri="{BB962C8B-B14F-4D97-AF65-F5344CB8AC3E}">
        <p14:creationId xmlns:p14="http://schemas.microsoft.com/office/powerpoint/2010/main" val="286058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niOkvir 5">
            <a:extLst>
              <a:ext uri="{FF2B5EF4-FFF2-40B4-BE49-F238E27FC236}">
                <a16:creationId xmlns:a16="http://schemas.microsoft.com/office/drawing/2014/main" id="{B4213916-3C3C-463E-9812-A2D4370834BB}"/>
              </a:ext>
            </a:extLst>
          </p:cNvPr>
          <p:cNvSpPr txBox="1"/>
          <p:nvPr/>
        </p:nvSpPr>
        <p:spPr>
          <a:xfrm>
            <a:off x="5717512" y="502417"/>
            <a:ext cx="5657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Open your workbook at page 89.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DFF2D654-4F2E-47D6-82A8-38ED6C298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05311" cy="6858000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F0AFF5AF-3AC1-4024-A5BF-5C2579762B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79" y="964082"/>
            <a:ext cx="10198259" cy="4411786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2BA5FE34-27D2-4DFF-8BDC-6D34ECA5A18D}"/>
              </a:ext>
            </a:extLst>
          </p:cNvPr>
          <p:cNvSpPr txBox="1"/>
          <p:nvPr/>
        </p:nvSpPr>
        <p:spPr>
          <a:xfrm>
            <a:off x="2763297" y="4338652"/>
            <a:ext cx="1527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quizzed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68EC7D8-299F-4AC6-A74A-38FB5CC1C827}"/>
              </a:ext>
            </a:extLst>
          </p:cNvPr>
          <p:cNvSpPr txBox="1"/>
          <p:nvPr/>
        </p:nvSpPr>
        <p:spPr>
          <a:xfrm>
            <a:off x="2875040" y="3054140"/>
            <a:ext cx="1527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celebrated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3EDC761-12AF-4F7F-88F9-479CB237E0C3}"/>
              </a:ext>
            </a:extLst>
          </p:cNvPr>
          <p:cNvSpPr txBox="1"/>
          <p:nvPr/>
        </p:nvSpPr>
        <p:spPr>
          <a:xfrm>
            <a:off x="2193712" y="3429000"/>
            <a:ext cx="1527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finished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06607BD-4A3C-4AD2-9ADA-241DB89A940A}"/>
              </a:ext>
            </a:extLst>
          </p:cNvPr>
          <p:cNvSpPr txBox="1"/>
          <p:nvPr/>
        </p:nvSpPr>
        <p:spPr>
          <a:xfrm>
            <a:off x="2321169" y="3873640"/>
            <a:ext cx="1527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missed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9FF8230-92EC-4795-A293-79221F2561F2}"/>
              </a:ext>
            </a:extLst>
          </p:cNvPr>
          <p:cNvSpPr txBox="1"/>
          <p:nvPr/>
        </p:nvSpPr>
        <p:spPr>
          <a:xfrm>
            <a:off x="2371411" y="2581032"/>
            <a:ext cx="1527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skipped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EC49BC5-D3C0-468F-BDDD-3430341600EB}"/>
              </a:ext>
            </a:extLst>
          </p:cNvPr>
          <p:cNvSpPr txBox="1"/>
          <p:nvPr/>
        </p:nvSpPr>
        <p:spPr>
          <a:xfrm>
            <a:off x="2875040" y="4756500"/>
            <a:ext cx="1527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travelled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701FFB6-BFC7-476A-9F16-08F75DD6BBFB}"/>
              </a:ext>
            </a:extLst>
          </p:cNvPr>
          <p:cNvSpPr txBox="1"/>
          <p:nvPr/>
        </p:nvSpPr>
        <p:spPr>
          <a:xfrm>
            <a:off x="1025680" y="581268"/>
            <a:ext cx="8159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Nadopuni rečenice ponuđenim glagolima.</a:t>
            </a:r>
          </a:p>
        </p:txBody>
      </p:sp>
    </p:spTree>
    <p:extLst>
      <p:ext uri="{BB962C8B-B14F-4D97-AF65-F5344CB8AC3E}">
        <p14:creationId xmlns:p14="http://schemas.microsoft.com/office/powerpoint/2010/main" val="231643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3456BB31-B607-4A9A-8F68-3C5E0AF33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962" y="955326"/>
            <a:ext cx="8848725" cy="432435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B0A23DA-71DF-4404-AA07-A2D30C12E578}"/>
              </a:ext>
            </a:extLst>
          </p:cNvPr>
          <p:cNvSpPr txBox="1"/>
          <p:nvPr/>
        </p:nvSpPr>
        <p:spPr>
          <a:xfrm>
            <a:off x="502418" y="401654"/>
            <a:ext cx="10028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Nadopuni tekst točnim oblikom glagola u zagradi.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02F2B7E-B1F6-47F1-8FFA-1BCF855852CD}"/>
              </a:ext>
            </a:extLst>
          </p:cNvPr>
          <p:cNvSpPr txBox="1"/>
          <p:nvPr/>
        </p:nvSpPr>
        <p:spPr>
          <a:xfrm>
            <a:off x="5998866" y="1678075"/>
            <a:ext cx="1577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visited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94E14222-0874-4B47-B185-CF2DA1AE71D0}"/>
              </a:ext>
            </a:extLst>
          </p:cNvPr>
          <p:cNvSpPr txBox="1"/>
          <p:nvPr/>
        </p:nvSpPr>
        <p:spPr>
          <a:xfrm>
            <a:off x="2061587" y="2021393"/>
            <a:ext cx="1577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stayed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627A88B-0842-4F69-B189-8A15174C21AC}"/>
              </a:ext>
            </a:extLst>
          </p:cNvPr>
          <p:cNvSpPr txBox="1"/>
          <p:nvPr/>
        </p:nvSpPr>
        <p:spPr>
          <a:xfrm>
            <a:off x="3215212" y="2483058"/>
            <a:ext cx="1577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walked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A371A73-FD43-4C8E-A036-D927ABD65177}"/>
              </a:ext>
            </a:extLst>
          </p:cNvPr>
          <p:cNvSpPr txBox="1"/>
          <p:nvPr/>
        </p:nvSpPr>
        <p:spPr>
          <a:xfrm>
            <a:off x="8080550" y="2403231"/>
            <a:ext cx="1577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looked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DE54361F-8E14-4E68-98BF-6091DC2F2696}"/>
              </a:ext>
            </a:extLst>
          </p:cNvPr>
          <p:cNvSpPr txBox="1"/>
          <p:nvPr/>
        </p:nvSpPr>
        <p:spPr>
          <a:xfrm>
            <a:off x="7819292" y="2864896"/>
            <a:ext cx="1577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tried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AE1756B-5FC9-4331-ABBC-AC8344E2FFCA}"/>
              </a:ext>
            </a:extLst>
          </p:cNvPr>
          <p:cNvSpPr txBox="1"/>
          <p:nvPr/>
        </p:nvSpPr>
        <p:spPr>
          <a:xfrm>
            <a:off x="3754733" y="3198167"/>
            <a:ext cx="1577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was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A1234BD-6B50-4C44-94FA-D45D5364712F}"/>
              </a:ext>
            </a:extLst>
          </p:cNvPr>
          <p:cNvSpPr txBox="1"/>
          <p:nvPr/>
        </p:nvSpPr>
        <p:spPr>
          <a:xfrm>
            <a:off x="1991248" y="3650534"/>
            <a:ext cx="1577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decided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9710F6F-C2AF-4BD3-AEB7-8372B7D818F0}"/>
              </a:ext>
            </a:extLst>
          </p:cNvPr>
          <p:cNvSpPr txBox="1"/>
          <p:nvPr/>
        </p:nvSpPr>
        <p:spPr>
          <a:xfrm>
            <a:off x="7291754" y="3659832"/>
            <a:ext cx="1577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was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C1FC3164-8473-41D6-8AA5-5B1AE0FBF60A}"/>
              </a:ext>
            </a:extLst>
          </p:cNvPr>
          <p:cNvSpPr txBox="1"/>
          <p:nvPr/>
        </p:nvSpPr>
        <p:spPr>
          <a:xfrm>
            <a:off x="4727749" y="4008088"/>
            <a:ext cx="1577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enjoyed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E1B33B4-D951-4C48-B22D-2813B0B16A9F}"/>
              </a:ext>
            </a:extLst>
          </p:cNvPr>
          <p:cNvSpPr txBox="1"/>
          <p:nvPr/>
        </p:nvSpPr>
        <p:spPr>
          <a:xfrm>
            <a:off x="3840145" y="4415177"/>
            <a:ext cx="1577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listened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995AE4CB-EE31-44DC-9DE1-6A53EBFC19FF}"/>
              </a:ext>
            </a:extLst>
          </p:cNvPr>
          <p:cNvSpPr txBox="1"/>
          <p:nvPr/>
        </p:nvSpPr>
        <p:spPr>
          <a:xfrm>
            <a:off x="1646517" y="4818010"/>
            <a:ext cx="1577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were</a:t>
            </a:r>
          </a:p>
        </p:txBody>
      </p:sp>
    </p:spTree>
    <p:extLst>
      <p:ext uri="{BB962C8B-B14F-4D97-AF65-F5344CB8AC3E}">
        <p14:creationId xmlns:p14="http://schemas.microsoft.com/office/powerpoint/2010/main" val="281097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9F766908-C4EC-431F-AB65-B2FF897615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9797"/>
            <a:ext cx="7981038" cy="6013580"/>
          </a:xfrm>
          <a:prstGeom prst="rect">
            <a:avLst/>
          </a:prstGeom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A678F5F3-515D-4993-B692-7323AB415A17}"/>
              </a:ext>
            </a:extLst>
          </p:cNvPr>
          <p:cNvSpPr txBox="1"/>
          <p:nvPr/>
        </p:nvSpPr>
        <p:spPr>
          <a:xfrm>
            <a:off x="5282119" y="515566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903D7E1-1B76-4125-ABEB-C5F2174F03E1}"/>
              </a:ext>
            </a:extLst>
          </p:cNvPr>
          <p:cNvSpPr txBox="1"/>
          <p:nvPr/>
        </p:nvSpPr>
        <p:spPr>
          <a:xfrm>
            <a:off x="7298177" y="780123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D928F06-1F8C-44B1-8DE5-16F86B5CEFC0}"/>
              </a:ext>
            </a:extLst>
          </p:cNvPr>
          <p:cNvSpPr txBox="1"/>
          <p:nvPr/>
        </p:nvSpPr>
        <p:spPr>
          <a:xfrm>
            <a:off x="667966" y="4606490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F7E34352-C47A-40E1-BF60-CBDA1BFA88B8}"/>
              </a:ext>
            </a:extLst>
          </p:cNvPr>
          <p:cNvSpPr txBox="1"/>
          <p:nvPr/>
        </p:nvSpPr>
        <p:spPr>
          <a:xfrm>
            <a:off x="648511" y="5169100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534EE31-14D5-4809-87D6-2E866FC65B15}"/>
              </a:ext>
            </a:extLst>
          </p:cNvPr>
          <p:cNvSpPr txBox="1"/>
          <p:nvPr/>
        </p:nvSpPr>
        <p:spPr>
          <a:xfrm>
            <a:off x="6417013" y="5422529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335C303-1837-40F8-B731-36D6933DF922}"/>
              </a:ext>
            </a:extLst>
          </p:cNvPr>
          <p:cNvSpPr txBox="1"/>
          <p:nvPr/>
        </p:nvSpPr>
        <p:spPr>
          <a:xfrm>
            <a:off x="4101830" y="1381200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04CBC49-553A-4387-A6A2-9914E4FB716E}"/>
              </a:ext>
            </a:extLst>
          </p:cNvPr>
          <p:cNvSpPr txBox="1"/>
          <p:nvPr/>
        </p:nvSpPr>
        <p:spPr>
          <a:xfrm>
            <a:off x="7298176" y="5741390"/>
            <a:ext cx="428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2" name="TekstniOkvir 1">
            <a:extLst>
              <a:ext uri="{FF2B5EF4-FFF2-40B4-BE49-F238E27FC236}">
                <a16:creationId xmlns:a16="http://schemas.microsoft.com/office/drawing/2014/main" id="{970DBC97-37FF-4C23-AAFC-6262123843FA}"/>
              </a:ext>
            </a:extLst>
          </p:cNvPr>
          <p:cNvSpPr txBox="1"/>
          <p:nvPr/>
        </p:nvSpPr>
        <p:spPr>
          <a:xfrm>
            <a:off x="8433071" y="404740"/>
            <a:ext cx="3275763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/>
              <a:t>Go back to your book (page 130).</a:t>
            </a:r>
          </a:p>
          <a:p>
            <a:r>
              <a:rPr lang="hr-HR" sz="2200" i="1"/>
              <a:t>Vrati se u udžbenik (str. 130).</a:t>
            </a:r>
          </a:p>
          <a:p>
            <a:endParaRPr lang="hr-HR" sz="2200" i="1"/>
          </a:p>
          <a:p>
            <a:r>
              <a:rPr lang="hr-HR" sz="2200"/>
              <a:t>You have 1 minute to read the text again. Try to remember as much information as possible.</a:t>
            </a:r>
          </a:p>
          <a:p>
            <a:r>
              <a:rPr lang="hr-HR" sz="2200" i="1"/>
              <a:t>Pokušaj zapamtiti što više informacija o Andyjevu tjednu u 1 minuti.</a:t>
            </a:r>
          </a:p>
          <a:p>
            <a:endParaRPr lang="hr-HR" sz="2200"/>
          </a:p>
          <a:p>
            <a:r>
              <a:rPr lang="hr-HR" sz="2200"/>
              <a:t>Close your book. What was Andy’s week like?</a:t>
            </a:r>
          </a:p>
          <a:p>
            <a:r>
              <a:rPr lang="hr-HR" sz="2200" i="1"/>
              <a:t>Zatvori udžbenik i prepričaj kakav je bio Andyjev tjedan.</a:t>
            </a:r>
          </a:p>
          <a:p>
            <a:endParaRPr lang="hr-HR"/>
          </a:p>
        </p:txBody>
      </p:sp>
      <p:sp>
        <p:nvSpPr>
          <p:cNvPr id="3" name="TekstniOkvir 2">
            <a:extLst>
              <a:ext uri="{FF2B5EF4-FFF2-40B4-BE49-F238E27FC236}">
                <a16:creationId xmlns:a16="http://schemas.microsoft.com/office/drawing/2014/main" id="{A5F3AC48-8944-4019-BC31-691949952E2F}"/>
              </a:ext>
            </a:extLst>
          </p:cNvPr>
          <p:cNvSpPr txBox="1"/>
          <p:nvPr/>
        </p:nvSpPr>
        <p:spPr>
          <a:xfrm>
            <a:off x="7830312" y="1842865"/>
            <a:ext cx="41018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Write three sentences about your last week. Use at least three different verbs from the text about Andy.</a:t>
            </a:r>
          </a:p>
          <a:p>
            <a:r>
              <a:rPr lang="hr-HR" sz="2400" i="1"/>
              <a:t>Napiši tri rečenice o svom prethodnom tjednu koristeći najmanje 3 različita glagola iz teksta o Andyju.</a:t>
            </a:r>
          </a:p>
        </p:txBody>
      </p:sp>
    </p:spTree>
    <p:extLst>
      <p:ext uri="{BB962C8B-B14F-4D97-AF65-F5344CB8AC3E}">
        <p14:creationId xmlns:p14="http://schemas.microsoft.com/office/powerpoint/2010/main" val="274429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5538</TotalTime>
  <Words>1087</Words>
  <Application>Microsoft Office PowerPoint</Application>
  <PresentationFormat>Široki zaslon</PresentationFormat>
  <Paragraphs>179</Paragraphs>
  <Slides>19</Slides>
  <Notes>4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UNIT 8:  Fit and healthy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299</cp:revision>
  <dcterms:created xsi:type="dcterms:W3CDTF">2020-09-19T11:02:00Z</dcterms:created>
  <dcterms:modified xsi:type="dcterms:W3CDTF">2021-05-30T15:15:33Z</dcterms:modified>
</cp:coreProperties>
</file>